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6" r:id="rId2"/>
    <p:sldId id="268" r:id="rId3"/>
    <p:sldId id="269" r:id="rId4"/>
    <p:sldId id="270" r:id="rId5"/>
    <p:sldId id="258" r:id="rId6"/>
    <p:sldId id="467" r:id="rId7"/>
    <p:sldId id="259" r:id="rId8"/>
    <p:sldId id="260" r:id="rId9"/>
    <p:sldId id="261" r:id="rId10"/>
    <p:sldId id="262" r:id="rId11"/>
    <p:sldId id="466" r:id="rId12"/>
    <p:sldId id="265" r:id="rId13"/>
    <p:sldId id="266" r:id="rId14"/>
    <p:sldId id="267" r:id="rId15"/>
    <p:sldId id="351" r:id="rId16"/>
    <p:sldId id="473" r:id="rId17"/>
    <p:sldId id="361" r:id="rId18"/>
    <p:sldId id="362" r:id="rId19"/>
    <p:sldId id="364" r:id="rId20"/>
    <p:sldId id="365" r:id="rId21"/>
    <p:sldId id="366" r:id="rId22"/>
    <p:sldId id="367" r:id="rId23"/>
    <p:sldId id="368" r:id="rId24"/>
    <p:sldId id="369" r:id="rId25"/>
    <p:sldId id="372" r:id="rId26"/>
    <p:sldId id="373" r:id="rId27"/>
    <p:sldId id="374" r:id="rId28"/>
    <p:sldId id="375" r:id="rId29"/>
    <p:sldId id="350" r:id="rId30"/>
    <p:sldId id="471" r:id="rId31"/>
    <p:sldId id="474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477" r:id="rId40"/>
    <p:sldId id="484" r:id="rId41"/>
    <p:sldId id="483" r:id="rId42"/>
    <p:sldId id="485" r:id="rId43"/>
    <p:sldId id="487" r:id="rId44"/>
    <p:sldId id="497" r:id="rId45"/>
    <p:sldId id="478" r:id="rId46"/>
    <p:sldId id="475" r:id="rId47"/>
    <p:sldId id="359" r:id="rId48"/>
    <p:sldId id="360" r:id="rId49"/>
    <p:sldId id="422" r:id="rId50"/>
    <p:sldId id="525" r:id="rId51"/>
    <p:sldId id="384" r:id="rId52"/>
    <p:sldId id="385" r:id="rId53"/>
    <p:sldId id="386" r:id="rId54"/>
    <p:sldId id="387" r:id="rId55"/>
    <p:sldId id="388" r:id="rId56"/>
    <p:sldId id="389" r:id="rId57"/>
    <p:sldId id="390" r:id="rId58"/>
    <p:sldId id="391" r:id="rId59"/>
    <p:sldId id="392" r:id="rId60"/>
    <p:sldId id="393" r:id="rId61"/>
    <p:sldId id="394" r:id="rId62"/>
    <p:sldId id="395" r:id="rId63"/>
    <p:sldId id="396" r:id="rId64"/>
    <p:sldId id="397" r:id="rId65"/>
    <p:sldId id="398" r:id="rId66"/>
    <p:sldId id="399" r:id="rId67"/>
    <p:sldId id="400" r:id="rId68"/>
    <p:sldId id="401" r:id="rId69"/>
    <p:sldId id="402" r:id="rId70"/>
    <p:sldId id="403" r:id="rId71"/>
    <p:sldId id="404" r:id="rId72"/>
    <p:sldId id="428" r:id="rId73"/>
    <p:sldId id="429" r:id="rId74"/>
    <p:sldId id="430" r:id="rId75"/>
    <p:sldId id="431" r:id="rId76"/>
    <p:sldId id="469" r:id="rId77"/>
    <p:sldId id="489" r:id="rId78"/>
    <p:sldId id="498" r:id="rId79"/>
    <p:sldId id="499" r:id="rId80"/>
    <p:sldId id="500" r:id="rId81"/>
    <p:sldId id="492" r:id="rId82"/>
    <p:sldId id="494" r:id="rId83"/>
    <p:sldId id="502" r:id="rId84"/>
    <p:sldId id="324" r:id="rId85"/>
    <p:sldId id="325" r:id="rId86"/>
    <p:sldId id="326" r:id="rId87"/>
    <p:sldId id="327" r:id="rId88"/>
    <p:sldId id="328" r:id="rId89"/>
    <p:sldId id="329" r:id="rId90"/>
    <p:sldId id="330" r:id="rId91"/>
    <p:sldId id="331" r:id="rId92"/>
    <p:sldId id="339" r:id="rId93"/>
    <p:sldId id="446" r:id="rId94"/>
    <p:sldId id="447" r:id="rId95"/>
    <p:sldId id="448" r:id="rId96"/>
    <p:sldId id="340" r:id="rId97"/>
    <p:sldId id="341" r:id="rId98"/>
    <p:sldId id="342" r:id="rId99"/>
    <p:sldId id="459" r:id="rId100"/>
    <p:sldId id="479" r:id="rId101"/>
    <p:sldId id="449" r:id="rId102"/>
    <p:sldId id="450" r:id="rId103"/>
    <p:sldId id="451" r:id="rId104"/>
    <p:sldId id="452" r:id="rId105"/>
    <p:sldId id="453" r:id="rId106"/>
    <p:sldId id="454" r:id="rId107"/>
    <p:sldId id="455" r:id="rId108"/>
    <p:sldId id="456" r:id="rId109"/>
    <p:sldId id="457" r:id="rId110"/>
    <p:sldId id="526" r:id="rId111"/>
    <p:sldId id="527" r:id="rId112"/>
    <p:sldId id="343" r:id="rId113"/>
    <p:sldId id="528" r:id="rId1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rebuchet M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9BD5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9BD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63"/>
    <p:restoredTop sz="94599"/>
  </p:normalViewPr>
  <p:slideViewPr>
    <p:cSldViewPr snapToGrid="0" snapToObjects="1">
      <p:cViewPr>
        <p:scale>
          <a:sx n="111" d="100"/>
          <a:sy n="111" d="100"/>
        </p:scale>
        <p:origin x="119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notesMaster" Target="notesMasters/notesMaster1.xml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SzTx/>
              <a:buFontTx/>
              <a:buNone/>
              <a:defRPr sz="2400" b="1"/>
            </a:lvl1pPr>
          </a:lstStyle>
          <a:p>
            <a:r>
              <a:t> </a:t>
            </a:r>
          </a:p>
        </p:txBody>
      </p:sp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SzTx/>
              <a:buFontTx/>
              <a:buNone/>
              <a:defRPr sz="1600"/>
            </a:lvl1pPr>
          </a:lstStyle>
          <a:p>
            <a:r>
              <a:t> </a:t>
            </a:r>
          </a:p>
        </p:txBody>
      </p:sp>
      <p:sp>
        <p:nvSpPr>
          <p:cNvPr id="7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2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228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685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143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1600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vk.com/id21577700" TargetMode="External"/><Relationship Id="rId3" Type="http://schemas.openxmlformats.org/officeDocument/2006/relationships/image" Target="../media/image3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4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6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69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70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71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Возьми клинок судьбы в свои руки"/>
          <p:cNvSpPr txBox="1">
            <a:spLocks noGrp="1"/>
          </p:cNvSpPr>
          <p:nvPr>
            <p:ph type="body" sz="quarter" idx="1"/>
          </p:nvPr>
        </p:nvSpPr>
        <p:spPr>
          <a:xfrm>
            <a:off x="1122813" y="3618251"/>
            <a:ext cx="9144000" cy="136841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r>
              <a:rPr lang="ru-RU" dirty="0" smtClean="0"/>
              <a:t>Доклад </a:t>
            </a:r>
            <a:r>
              <a:rPr lang="ru-RU" dirty="0" smtClean="0"/>
              <a:t>на тему: </a:t>
            </a:r>
          </a:p>
          <a:p>
            <a:r>
              <a:rPr lang="ru-RU" dirty="0" smtClean="0"/>
              <a:t>«Как стать предпринимателем, который управляет своим бизнесом и влияет на увеличение чистой прибыли по средствам финансово-управленческого учета»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5" y="0"/>
            <a:ext cx="111379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77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Снимок экрана 2018-03-16 в 14.46.59.png" descr="Снимок экрана 2018-03-16 в 14.46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3" y="7492"/>
            <a:ext cx="13193828" cy="577781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Box 2"/>
          <p:cNvSpPr txBox="1"/>
          <p:nvPr/>
        </p:nvSpPr>
        <p:spPr>
          <a:xfrm>
            <a:off x="4821956" y="6311899"/>
            <a:ext cx="25480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ВЛАДИМИР</a:t>
            </a:r>
            <a:r>
              <a:t>КАРМАЗИН</a:t>
            </a:r>
          </a:p>
        </p:txBody>
      </p:sp>
      <p:sp>
        <p:nvSpPr>
          <p:cNvPr id="173" name="Прямоугольник"/>
          <p:cNvSpPr/>
          <p:nvPr/>
        </p:nvSpPr>
        <p:spPr>
          <a:xfrm>
            <a:off x="-52785" y="5688382"/>
            <a:ext cx="12297570" cy="1175968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4" name="План тренинга"/>
          <p:cNvSpPr txBox="1"/>
          <p:nvPr/>
        </p:nvSpPr>
        <p:spPr>
          <a:xfrm>
            <a:off x="957217" y="5807047"/>
            <a:ext cx="10277566" cy="93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/>
          <a:p>
            <a:pPr algn="ctr" defTabSz="548640">
              <a:lnSpc>
                <a:spcPct val="90000"/>
              </a:lnSpc>
              <a:defRPr sz="2880">
                <a:latin typeface="Helvetica"/>
                <a:ea typeface="Helvetica"/>
                <a:cs typeface="Helvetica"/>
                <a:sym typeface="Helvetica"/>
              </a:defRPr>
            </a:pPr>
            <a:r>
              <a:t>YouTube канал с кейсами </a:t>
            </a:r>
          </a:p>
          <a:p>
            <a:pPr algn="ctr" defTabSz="548640">
              <a:lnSpc>
                <a:spcPct val="90000"/>
              </a:lnSpc>
              <a:defRPr sz="2880">
                <a:latin typeface="Helvetica"/>
                <a:ea typeface="Helvetica"/>
                <a:cs typeface="Helvetica"/>
                <a:sym typeface="Helvetica"/>
              </a:defRPr>
            </a:pPr>
            <a:r>
              <a:t>«Николай Ившин»</a:t>
            </a:r>
          </a:p>
        </p:txBody>
      </p:sp>
    </p:spTree>
    <p:extLst>
      <p:ext uri="{BB962C8B-B14F-4D97-AF65-F5344CB8AC3E}">
        <p14:creationId xmlns:p14="http://schemas.microsoft.com/office/powerpoint/2010/main" val="1474750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План тренинга"/>
          <p:cNvSpPr txBox="1">
            <a:spLocks noGrp="1"/>
          </p:cNvSpPr>
          <p:nvPr>
            <p:ph type="title"/>
          </p:nvPr>
        </p:nvSpPr>
        <p:spPr>
          <a:xfrm>
            <a:off x="1381995" y="2264898"/>
            <a:ext cx="9428010" cy="1564480"/>
          </a:xfrm>
          <a:prstGeom prst="rect">
            <a:avLst/>
          </a:prstGeom>
        </p:spPr>
        <p:txBody>
          <a:bodyPr>
            <a:normAutofit/>
          </a:bodyPr>
          <a:lstStyle>
            <a:lvl1pPr defTabSz="768095">
              <a:defRPr sz="4703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Что скрывается за показателями</a:t>
            </a:r>
            <a:endParaRPr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0187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biI3V_HS6Kc.jpg" descr="biI3V_HS6K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6620" y="-1151255"/>
            <a:ext cx="9178760" cy="6874509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TextBox 2"/>
          <p:cNvSpPr txBox="1"/>
          <p:nvPr/>
        </p:nvSpPr>
        <p:spPr>
          <a:xfrm>
            <a:off x="5016652" y="5586943"/>
            <a:ext cx="2176878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1350"/>
              <a:t>#</a:t>
            </a:r>
            <a:r>
              <a:rPr sz="1350">
                <a:solidFill>
                  <a:srgbClr val="FA1F00"/>
                </a:solidFill>
              </a:rPr>
              <a:t>ФИНАНСОВЫЙ</a:t>
            </a:r>
            <a:r>
              <a:rPr sz="1350"/>
              <a:t>ИНТЕНСИВ</a:t>
            </a:r>
          </a:p>
        </p:txBody>
      </p:sp>
      <p:sp>
        <p:nvSpPr>
          <p:cNvPr id="372" name="Прямоугольник"/>
          <p:cNvSpPr/>
          <p:nvPr/>
        </p:nvSpPr>
        <p:spPr>
          <a:xfrm>
            <a:off x="1503274" y="4972578"/>
            <a:ext cx="9185453" cy="1019957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373" name="План тренинга"/>
          <p:cNvSpPr txBox="1">
            <a:spLocks noGrp="1"/>
          </p:cNvSpPr>
          <p:nvPr>
            <p:ph type="title"/>
          </p:nvPr>
        </p:nvSpPr>
        <p:spPr>
          <a:xfrm>
            <a:off x="2171700" y="5110173"/>
            <a:ext cx="7848600" cy="744767"/>
          </a:xfrm>
          <a:prstGeom prst="rect">
            <a:avLst/>
          </a:prstGeom>
        </p:spPr>
        <p:txBody>
          <a:bodyPr lIns="34289" tIns="34289" rIns="34289" bIns="34289" anchor="b">
            <a:normAutofit fontScale="90000"/>
          </a:bodyPr>
          <a:lstStyle>
            <a:lvl1pPr defTabSz="457200">
              <a:lnSpc>
                <a:spcPts val="8100"/>
              </a:lnSpc>
              <a:defRPr sz="5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Эрик Шамгунов</a:t>
            </a:r>
          </a:p>
        </p:txBody>
      </p:sp>
    </p:spTree>
    <p:extLst>
      <p:ext uri="{BB962C8B-B14F-4D97-AF65-F5344CB8AC3E}">
        <p14:creationId xmlns:p14="http://schemas.microsoft.com/office/powerpoint/2010/main" val="2027613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BePmt896ag.jpg" descr="iBePmt896a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6891" y="180110"/>
            <a:ext cx="4365220" cy="5820293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Прямоугольник"/>
          <p:cNvSpPr/>
          <p:nvPr/>
        </p:nvSpPr>
        <p:spPr>
          <a:xfrm>
            <a:off x="5882111" y="669900"/>
            <a:ext cx="5726795" cy="533050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4289" tIns="34289" rIns="34289" bIns="34289" anchor="ctr"/>
          <a:lstStyle/>
          <a:p>
            <a:endParaRPr sz="1350"/>
          </a:p>
        </p:txBody>
      </p:sp>
      <p:sp>
        <p:nvSpPr>
          <p:cNvPr id="377" name="Пару слов обо мне"/>
          <p:cNvSpPr txBox="1">
            <a:spLocks noGrp="1"/>
          </p:cNvSpPr>
          <p:nvPr>
            <p:ph type="title"/>
          </p:nvPr>
        </p:nvSpPr>
        <p:spPr>
          <a:xfrm>
            <a:off x="6121325" y="964362"/>
            <a:ext cx="4473601" cy="99417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Эрик Шамгунов</a:t>
            </a:r>
          </a:p>
        </p:txBody>
      </p:sp>
      <p:sp>
        <p:nvSpPr>
          <p:cNvPr id="378" name="Предприниматель более 3-х лет…"/>
          <p:cNvSpPr txBox="1">
            <a:spLocks noGrp="1"/>
          </p:cNvSpPr>
          <p:nvPr>
            <p:ph type="body" sz="half" idx="1"/>
          </p:nvPr>
        </p:nvSpPr>
        <p:spPr>
          <a:xfrm>
            <a:off x="6040166" y="1998307"/>
            <a:ext cx="4388286" cy="3263504"/>
          </a:xfrm>
          <a:prstGeom prst="rect">
            <a:avLst/>
          </a:prstGeom>
        </p:spPr>
        <p:txBody>
          <a:bodyPr/>
          <a:lstStyle/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Оборот 2.000.000 рублей</a:t>
            </a:r>
          </a:p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Чистая прибыль 100.000 рублей</a:t>
            </a:r>
          </a:p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Время на работу 70 часов в неделю</a:t>
            </a:r>
          </a:p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Количество бизнесов 3 шт</a:t>
            </a:r>
          </a:p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Аналогично и геморроя Х3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944944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0" build="p" bldLvl="5" animBg="1" advAuto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План тренинга"/>
          <p:cNvSpPr txBox="1">
            <a:spLocks noGrp="1"/>
          </p:cNvSpPr>
          <p:nvPr>
            <p:ph type="title"/>
          </p:nvPr>
        </p:nvSpPr>
        <p:spPr>
          <a:xfrm>
            <a:off x="2667000" y="2970068"/>
            <a:ext cx="6858000" cy="9178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0079">
              <a:defRPr sz="39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Что скрывается за 70 часовой рабочей неделей?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3498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План тренинга"/>
          <p:cNvSpPr txBox="1">
            <a:spLocks noGrp="1"/>
          </p:cNvSpPr>
          <p:nvPr>
            <p:ph type="title"/>
          </p:nvPr>
        </p:nvSpPr>
        <p:spPr>
          <a:xfrm>
            <a:off x="2667000" y="2931195"/>
            <a:ext cx="6858000" cy="99561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85800">
              <a:defRPr sz="4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Нет в семье, жена пилит, деньги тоже не понятно </a:t>
            </a:r>
            <a:r>
              <a:rPr dirty="0" smtClean="0"/>
              <a:t>как…</a:t>
            </a:r>
            <a:r>
              <a:rPr lang="ru-RU" dirty="0" smtClean="0"/>
              <a:t> Дети его не узнают</a:t>
            </a:r>
            <a:r>
              <a:rPr lang="mr-IN" dirty="0" smtClean="0"/>
              <a:t>…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3472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Fury_Fury_movie_Brad_Pitt_movies_World_War_II-71408.jpg!d.jpg" descr="Fury_Fury_movie_Brad_Pitt_movies_World_War_II-71408.jpg!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452805"/>
            <a:ext cx="9144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TextBox 2"/>
          <p:cNvSpPr txBox="1"/>
          <p:nvPr/>
        </p:nvSpPr>
        <p:spPr>
          <a:xfrm>
            <a:off x="5016652" y="5586943"/>
            <a:ext cx="2176878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1350"/>
              <a:t>#</a:t>
            </a:r>
            <a:r>
              <a:rPr sz="1350">
                <a:solidFill>
                  <a:srgbClr val="FA1F00"/>
                </a:solidFill>
              </a:rPr>
              <a:t>ФИНАНСОВЫЙ</a:t>
            </a:r>
            <a:r>
              <a:rPr sz="1350"/>
              <a:t>ИНТЕНСИВ</a:t>
            </a:r>
          </a:p>
        </p:txBody>
      </p:sp>
      <p:sp>
        <p:nvSpPr>
          <p:cNvPr id="389" name="Прямоугольник"/>
          <p:cNvSpPr/>
          <p:nvPr/>
        </p:nvSpPr>
        <p:spPr>
          <a:xfrm>
            <a:off x="1503274" y="4972578"/>
            <a:ext cx="9185453" cy="1019957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390" name="План тренинга"/>
          <p:cNvSpPr txBox="1">
            <a:spLocks noGrp="1"/>
          </p:cNvSpPr>
          <p:nvPr>
            <p:ph type="title"/>
          </p:nvPr>
        </p:nvSpPr>
        <p:spPr>
          <a:xfrm>
            <a:off x="2171700" y="5228766"/>
            <a:ext cx="7848600" cy="507581"/>
          </a:xfrm>
          <a:prstGeom prst="rect">
            <a:avLst/>
          </a:prstGeom>
        </p:spPr>
        <p:txBody>
          <a:bodyPr lIns="34289" tIns="34289" rIns="34289" bIns="34289" anchor="b">
            <a:normAutofit fontScale="90000"/>
          </a:bodyPr>
          <a:lstStyle>
            <a:lvl1pPr defTabSz="342900">
              <a:lnSpc>
                <a:spcPts val="6000"/>
              </a:lnSpc>
              <a:defRPr sz="3825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Жизнь — Война</a:t>
            </a:r>
          </a:p>
        </p:txBody>
      </p:sp>
    </p:spTree>
    <p:extLst>
      <p:ext uri="{BB962C8B-B14F-4D97-AF65-F5344CB8AC3E}">
        <p14:creationId xmlns:p14="http://schemas.microsoft.com/office/powerpoint/2010/main" val="12789675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План тренинга"/>
          <p:cNvSpPr txBox="1">
            <a:spLocks noGrp="1"/>
          </p:cNvSpPr>
          <p:nvPr>
            <p:ph type="title"/>
          </p:nvPr>
        </p:nvSpPr>
        <p:spPr>
          <a:xfrm>
            <a:off x="2996402" y="2961317"/>
            <a:ext cx="6199196" cy="93536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67512">
              <a:defRPr sz="408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Есть ли у вас в окружении люди, у которых такие же страдания?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4142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HWqea4O6YP0.jpg" descr="HWqea4O6YP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7924" y="375063"/>
            <a:ext cx="9176153" cy="6107877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TextBox 2"/>
          <p:cNvSpPr txBox="1"/>
          <p:nvPr/>
        </p:nvSpPr>
        <p:spPr>
          <a:xfrm>
            <a:off x="5016652" y="5586943"/>
            <a:ext cx="2176878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1350"/>
              <a:t>#</a:t>
            </a:r>
            <a:r>
              <a:rPr sz="1350">
                <a:solidFill>
                  <a:srgbClr val="FA1F00"/>
                </a:solidFill>
              </a:rPr>
              <a:t>ФИНАНСОВЫЙ</a:t>
            </a:r>
            <a:r>
              <a:rPr sz="1350"/>
              <a:t>ИНТЕНСИВ</a:t>
            </a:r>
          </a:p>
        </p:txBody>
      </p:sp>
      <p:sp>
        <p:nvSpPr>
          <p:cNvPr id="397" name="Прямоугольник"/>
          <p:cNvSpPr/>
          <p:nvPr/>
        </p:nvSpPr>
        <p:spPr>
          <a:xfrm>
            <a:off x="1524000" y="4114802"/>
            <a:ext cx="9164726" cy="1877733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34289" rIns="34289" anchor="ctr"/>
          <a:lstStyle/>
          <a:p>
            <a:endParaRPr sz="1350"/>
          </a:p>
        </p:txBody>
      </p:sp>
      <p:sp>
        <p:nvSpPr>
          <p:cNvPr id="398" name="План тренинга"/>
          <p:cNvSpPr txBox="1">
            <a:spLocks noGrp="1"/>
          </p:cNvSpPr>
          <p:nvPr>
            <p:ph type="title"/>
          </p:nvPr>
        </p:nvSpPr>
        <p:spPr>
          <a:xfrm>
            <a:off x="2154196" y="4114801"/>
            <a:ext cx="7866105" cy="1621546"/>
          </a:xfrm>
          <a:prstGeom prst="rect">
            <a:avLst/>
          </a:prstGeom>
        </p:spPr>
        <p:txBody>
          <a:bodyPr lIns="34289" tIns="34289" rIns="34289" bIns="34289" anchor="b">
            <a:normAutofit/>
          </a:bodyPr>
          <a:lstStyle>
            <a:lvl1pPr defTabSz="342900">
              <a:lnSpc>
                <a:spcPts val="6000"/>
              </a:lnSpc>
              <a:defRPr sz="3825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Какую работу мы проделали с Эриком?</a:t>
            </a:r>
          </a:p>
        </p:txBody>
      </p:sp>
    </p:spTree>
    <p:extLst>
      <p:ext uri="{BB962C8B-B14F-4D97-AF65-F5344CB8AC3E}">
        <p14:creationId xmlns:p14="http://schemas.microsoft.com/office/powerpoint/2010/main" val="8507856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h040SIIQ6M.jpg" descr="Ph040SIIQ6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5699" y="525375"/>
            <a:ext cx="9200603" cy="92006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78608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Box 2"/>
          <p:cNvSpPr txBox="1"/>
          <p:nvPr/>
        </p:nvSpPr>
        <p:spPr>
          <a:xfrm>
            <a:off x="5016652" y="5586943"/>
            <a:ext cx="2176878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r>
              <a:rPr sz="1350"/>
              <a:t>#</a:t>
            </a:r>
            <a:r>
              <a:rPr sz="1350">
                <a:solidFill>
                  <a:srgbClr val="FA1F00"/>
                </a:solidFill>
              </a:rPr>
              <a:t>ФИНАНСОВЫЙ</a:t>
            </a:r>
            <a:r>
              <a:rPr sz="1350"/>
              <a:t>ИНТЕНСИВ</a:t>
            </a:r>
          </a:p>
        </p:txBody>
      </p:sp>
      <p:pic>
        <p:nvPicPr>
          <p:cNvPr id="403" name="bxeM-cJXIIQ.jpg" descr="bxeM-cJXIIQ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379" y="0"/>
            <a:ext cx="10015644" cy="68678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256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Прямоугольник"/>
          <p:cNvSpPr/>
          <p:nvPr/>
        </p:nvSpPr>
        <p:spPr>
          <a:xfrm>
            <a:off x="5717282" y="-12700"/>
            <a:ext cx="7635727" cy="710733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42" name="Пару слов обо мне"/>
          <p:cNvSpPr txBox="1">
            <a:spLocks noGrp="1"/>
          </p:cNvSpPr>
          <p:nvPr>
            <p:ph type="title"/>
          </p:nvPr>
        </p:nvSpPr>
        <p:spPr>
          <a:xfrm>
            <a:off x="6331985" y="142814"/>
            <a:ext cx="5230186" cy="132556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Пару слов обо мне</a:t>
            </a:r>
          </a:p>
        </p:txBody>
      </p:sp>
      <p:sp>
        <p:nvSpPr>
          <p:cNvPr id="143" name="Предприниматель более 3-х лет…"/>
          <p:cNvSpPr txBox="1">
            <a:spLocks noGrp="1"/>
          </p:cNvSpPr>
          <p:nvPr>
            <p:ph type="body" sz="half" idx="1"/>
          </p:nvPr>
        </p:nvSpPr>
        <p:spPr>
          <a:xfrm>
            <a:off x="6021554" y="1521410"/>
            <a:ext cx="5851048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>
                <a:sym typeface="Helvetica"/>
              </a:rPr>
              <a:t>З</a:t>
            </a:r>
            <a:r>
              <a:rPr lang="ru-RU" sz="2400" dirty="0" smtClean="0">
                <a:sym typeface="Helvetica"/>
              </a:rPr>
              <a:t>акончил </a:t>
            </a:r>
            <a:r>
              <a:rPr lang="ru-RU" sz="2400" dirty="0">
                <a:sym typeface="Helvetica"/>
              </a:rPr>
              <a:t>Уральский федеральный университет имени первого Президента России Б. Н. Ельцина. Факультет экономики управления по специальности: «Экономика и управление предприятием машиностроения»</a:t>
            </a:r>
            <a:endParaRPr dirty="0"/>
          </a:p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Основатель сервиса </a:t>
            </a:r>
            <a:r>
              <a:rPr lang="ru-RU" dirty="0" smtClean="0"/>
              <a:t>по учету финансов </a:t>
            </a:r>
            <a:r>
              <a:rPr lang="en-US" dirty="0" err="1"/>
              <a:t>S</a:t>
            </a:r>
            <a:r>
              <a:rPr lang="en-US" dirty="0" err="1" smtClean="0"/>
              <a:t>mallerp.ru</a:t>
            </a:r>
            <a:endParaRPr dirty="0"/>
          </a:p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Внедрил </a:t>
            </a:r>
            <a:r>
              <a:rPr lang="ru-RU" dirty="0" smtClean="0"/>
              <a:t>2</a:t>
            </a:r>
            <a:r>
              <a:rPr dirty="0" smtClean="0"/>
              <a:t>50 </a:t>
            </a:r>
            <a:r>
              <a:rPr dirty="0"/>
              <a:t>управленческих </a:t>
            </a:r>
            <a:r>
              <a:rPr dirty="0" smtClean="0"/>
              <a:t>учетов</a:t>
            </a:r>
            <a:endParaRPr dirty="0"/>
          </a:p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Обучил </a:t>
            </a:r>
            <a:r>
              <a:rPr lang="ru-RU" dirty="0" smtClean="0"/>
              <a:t>150</a:t>
            </a:r>
            <a:r>
              <a:rPr dirty="0" smtClean="0"/>
              <a:t>0 </a:t>
            </a:r>
            <a:r>
              <a:rPr dirty="0"/>
              <a:t>предпринимателей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7487977" y="6293897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185" y="-12700"/>
            <a:ext cx="6114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18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План тренинга"/>
          <p:cNvSpPr txBox="1">
            <a:spLocks noGrp="1"/>
          </p:cNvSpPr>
          <p:nvPr>
            <p:ph type="title"/>
          </p:nvPr>
        </p:nvSpPr>
        <p:spPr>
          <a:xfrm>
            <a:off x="1381995" y="3028622"/>
            <a:ext cx="9428010" cy="80075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68095">
              <a:defRPr sz="4703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К сожалению время выступления ограничено и я не коснулся управленческого учета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9403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План тренинга"/>
          <p:cNvSpPr txBox="1">
            <a:spLocks noGrp="1"/>
          </p:cNvSpPr>
          <p:nvPr>
            <p:ph type="title"/>
          </p:nvPr>
        </p:nvSpPr>
        <p:spPr>
          <a:xfrm>
            <a:off x="1381995" y="2129742"/>
            <a:ext cx="9428010" cy="16996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68095">
              <a:defRPr sz="4703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Скажу лишь, что он необходим для осознанности реальности бизнеса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1770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План тренинга"/>
          <p:cNvSpPr txBox="1">
            <a:spLocks noGrp="1"/>
          </p:cNvSpPr>
          <p:nvPr>
            <p:ph type="title"/>
          </p:nvPr>
        </p:nvSpPr>
        <p:spPr>
          <a:xfrm>
            <a:off x="1381995" y="3028622"/>
            <a:ext cx="9428010" cy="800756"/>
          </a:xfrm>
          <a:prstGeom prst="rect">
            <a:avLst/>
          </a:prstGeom>
        </p:spPr>
        <p:txBody>
          <a:bodyPr/>
          <a:lstStyle>
            <a:lvl1pPr defTabSz="768095">
              <a:defRPr sz="4703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Ваши </a:t>
            </a:r>
            <a:r>
              <a:rPr dirty="0" smtClean="0"/>
              <a:t>вопросы?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46796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План тренинга"/>
          <p:cNvSpPr txBox="1">
            <a:spLocks noGrp="1"/>
          </p:cNvSpPr>
          <p:nvPr>
            <p:ph type="title"/>
          </p:nvPr>
        </p:nvSpPr>
        <p:spPr>
          <a:xfrm>
            <a:off x="1381995" y="2465408"/>
            <a:ext cx="9428010" cy="136397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68095">
              <a:defRPr sz="4703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Можете написать мне в </a:t>
            </a:r>
            <a:r>
              <a:rPr lang="ru-RU" dirty="0" err="1" smtClean="0"/>
              <a:t>вотсап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+7 (912) 21-000-57</a:t>
            </a:r>
            <a:br>
              <a:rPr lang="ru-RU" dirty="0" smtClean="0"/>
            </a:br>
            <a:r>
              <a:rPr lang="ru-RU" dirty="0" smtClean="0"/>
              <a:t>Николай Ившин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333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ФИНАНСОВЫЙ</a:t>
            </a:r>
            <a:r>
              <a:t>ИНТЕНСИВ</a:t>
            </a:r>
          </a:p>
        </p:txBody>
      </p:sp>
      <p:pic>
        <p:nvPicPr>
          <p:cNvPr id="188" name="bxeM-cJXIIQ.jpg" descr="bxeM-cJXIIQ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005" y="-321169"/>
            <a:ext cx="10937990" cy="7500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52379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ФИНАНСОВЫЙ</a:t>
            </a:r>
            <a:r>
              <a:t>ИНТЕНСИВ</a:t>
            </a:r>
          </a:p>
        </p:txBody>
      </p:sp>
      <p:pic>
        <p:nvPicPr>
          <p:cNvPr id="191" name="0DbCke-2C5g.jpg" descr="0DbCke-2C5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388" y="-191630"/>
            <a:ext cx="11015224" cy="75532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93264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95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073349"/>
            <a:ext cx="9144000" cy="18436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 smtClean="0"/>
              <a:t>Почему речь пойдет о том, как стать предпринимателем ?</a:t>
            </a:r>
            <a:endParaRPr sz="4000"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3525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073349"/>
            <a:ext cx="9144000" cy="184369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 smtClean="0"/>
              <a:t>Ведь вы же все предприниматели</a:t>
            </a:r>
            <a:endParaRPr sz="4000"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446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940959"/>
            <a:ext cx="9144000" cy="976083"/>
          </a:xfrm>
          <a:prstGeom prst="rect">
            <a:avLst/>
          </a:prstGeom>
        </p:spPr>
        <p:txBody>
          <a:bodyPr/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Фин. Модели участников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51639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Снимок экрана 2018-04-17 в 14.47.50.png" descr="Снимок экрана 2018-04-17 в 14.47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4395" y="886311"/>
            <a:ext cx="7183210" cy="427572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070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Снимок экрана 2018-04-17 в 14.17.31.png" descr="Снимок экрана 2018-04-17 в 14.17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7688" y="1085341"/>
            <a:ext cx="7356307" cy="436170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463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План тренинга"/>
          <p:cNvSpPr txBox="1">
            <a:spLocks noGrp="1"/>
          </p:cNvSpPr>
          <p:nvPr>
            <p:ph type="title"/>
          </p:nvPr>
        </p:nvSpPr>
        <p:spPr>
          <a:xfrm>
            <a:off x="466610" y="2509860"/>
            <a:ext cx="11258780" cy="1838279"/>
          </a:xfrm>
          <a:prstGeom prst="rect">
            <a:avLst/>
          </a:prstGeom>
        </p:spPr>
        <p:txBody>
          <a:bodyPr/>
          <a:lstStyle>
            <a:lvl1pPr defTabSz="667512">
              <a:defRPr sz="4088">
                <a:solidFill>
                  <a:srgbClr val="D33F3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Инструментами</a:t>
            </a:r>
            <a:r>
              <a:rPr dirty="0" smtClean="0"/>
              <a:t>, позволивш</a:t>
            </a:r>
            <a:r>
              <a:rPr lang="ru-RU" dirty="0" smtClean="0"/>
              <a:t>ими</a:t>
            </a:r>
            <a:r>
              <a:rPr dirty="0" smtClean="0"/>
              <a:t> </a:t>
            </a:r>
            <a:r>
              <a:rPr dirty="0"/>
              <a:t>сотням моих клиентов увеличить свой личный доход от бизнеса в разы</a:t>
            </a:r>
          </a:p>
        </p:txBody>
      </p:sp>
      <p:sp>
        <p:nvSpPr>
          <p:cNvPr id="148" name="Я поделюсь с вами…"/>
          <p:cNvSpPr txBox="1">
            <a:spLocks noGrp="1"/>
          </p:cNvSpPr>
          <p:nvPr>
            <p:ph type="body" sz="quarter" idx="1"/>
          </p:nvPr>
        </p:nvSpPr>
        <p:spPr>
          <a:xfrm>
            <a:off x="1524000" y="839298"/>
            <a:ext cx="9144000" cy="6324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r>
              <a:t>Я поделюсь с вами…</a:t>
            </a:r>
          </a:p>
        </p:txBody>
      </p:sp>
      <p:sp>
        <p:nvSpPr>
          <p:cNvPr id="149" name="А также сократить свое рабочее время,…"/>
          <p:cNvSpPr txBox="1"/>
          <p:nvPr/>
        </p:nvSpPr>
        <p:spPr>
          <a:xfrm>
            <a:off x="466610" y="5386234"/>
            <a:ext cx="11258780" cy="101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323232"/>
                </a:solidFill>
              </a:defRPr>
            </a:pPr>
            <a:r>
              <a:rPr dirty="0"/>
              <a:t>А также сократить свое рабочее время,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323232"/>
                </a:solidFill>
              </a:defRPr>
            </a:pPr>
            <a:r>
              <a:rPr dirty="0"/>
              <a:t>которое они тратили на рутинные процессы</a:t>
            </a:r>
          </a:p>
        </p:txBody>
      </p:sp>
    </p:spTree>
    <p:extLst>
      <p:ext uri="{BB962C8B-B14F-4D97-AF65-F5344CB8AC3E}">
        <p14:creationId xmlns:p14="http://schemas.microsoft.com/office/powerpoint/2010/main" val="998373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Снимок экрана 2018-04-17 в 14.47.26.png" descr="Снимок экрана 2018-04-17 в 14.47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7861" y="1133896"/>
            <a:ext cx="6421929" cy="430804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4753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Снимок экрана 2018-04-17 в 14.48.15.png" descr="Снимок экрана 2018-04-17 в 14.48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5157" y="1355278"/>
            <a:ext cx="7014468" cy="414744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459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Снимок экрана 2018-04-17 в 14.48.28.png" descr="Снимок экрана 2018-04-17 в 14.48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0925" y="1310769"/>
            <a:ext cx="6496009" cy="386817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62276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Uig5C7T2Fu0.jpg" descr="Uig5C7T2Fu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3480" y="1283424"/>
            <a:ext cx="7785040" cy="429115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7551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Снимок экрана 2018-03-20 в 17.17.11.png" descr="Снимок экрана 2018-03-20 в 17.17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3480" y="1226256"/>
            <a:ext cx="7785040" cy="440548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46172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Снимок экрана 2018-03-20 в 17.29.46.png" descr="Снимок экрана 2018-03-20 в 17.29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3955" y="1213528"/>
            <a:ext cx="7784089" cy="443094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1459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9Wpb9oh-fkY.jpg" descr="9Wpb9oh-fk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7147" y="156761"/>
            <a:ext cx="6237706" cy="65444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0355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Fin_model.jpg" descr="Fin_mode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9597" y="1173825"/>
            <a:ext cx="8732806" cy="45103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57225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lbh69yVsr0.jpg" descr="plbh69yVsr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8956" y="702550"/>
            <a:ext cx="7954088" cy="54529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82534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hide-the-pain-harold.jpg" descr="hide-the-pain-harol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48"/>
            <a:ext cx="12192001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Прямоугольник"/>
          <p:cNvSpPr/>
          <p:nvPr/>
        </p:nvSpPr>
        <p:spPr>
          <a:xfrm>
            <a:off x="-52785" y="5688382"/>
            <a:ext cx="12297570" cy="1175968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9" name="План тренинга"/>
          <p:cNvSpPr txBox="1"/>
          <p:nvPr/>
        </p:nvSpPr>
        <p:spPr>
          <a:xfrm>
            <a:off x="1826327" y="5957111"/>
            <a:ext cx="8539346" cy="6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 defTabSz="676655">
              <a:lnSpc>
                <a:spcPct val="90000"/>
              </a:lnSpc>
              <a:defRPr sz="355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Типичный 35 летний предприниматель</a:t>
            </a:r>
          </a:p>
        </p:txBody>
      </p:sp>
    </p:spTree>
    <p:extLst>
      <p:ext uri="{BB962C8B-B14F-4D97-AF65-F5344CB8AC3E}">
        <p14:creationId xmlns:p14="http://schemas.microsoft.com/office/powerpoint/2010/main" val="12111598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940959"/>
            <a:ext cx="9144000" cy="9760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План </a:t>
            </a:r>
            <a:r>
              <a:rPr lang="ru-RU" dirty="0" smtClean="0"/>
              <a:t>доклада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76299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940959"/>
            <a:ext cx="9144000" cy="97608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Что поможет вам вернуться в реальность?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3788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940959"/>
            <a:ext cx="9144000" cy="976083"/>
          </a:xfrm>
          <a:prstGeom prst="rect">
            <a:avLst/>
          </a:prstGeom>
        </p:spPr>
        <p:txBody>
          <a:bodyPr/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Финансовая модель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5014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План тренинг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Постоянные расходы 525 000 рублей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866900"/>
            <a:ext cx="4394200" cy="312420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6476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План тренинг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Переменные расходы 42 000 рублей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2133600"/>
            <a:ext cx="8547100" cy="257810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1284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План тренинг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214947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Показатели рентабельности</a:t>
            </a:r>
            <a:br>
              <a:rPr lang="ru-RU" dirty="0" smtClean="0"/>
            </a:br>
            <a:r>
              <a:rPr lang="ru-RU" dirty="0" smtClean="0"/>
              <a:t>Выручка 600 000 </a:t>
            </a:r>
            <a:br>
              <a:rPr lang="ru-RU" dirty="0" smtClean="0"/>
            </a:br>
            <a:r>
              <a:rPr lang="ru-RU" dirty="0" smtClean="0"/>
              <a:t>Себестоимость 240 000</a:t>
            </a:r>
            <a:br>
              <a:rPr lang="ru-RU" dirty="0" smtClean="0"/>
            </a:br>
            <a:r>
              <a:rPr lang="ru-RU" dirty="0" smtClean="0"/>
              <a:t>Валовая Прибыль 360 000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3365500"/>
            <a:ext cx="4203700" cy="182880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7602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План тренинг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2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mtClean="0"/>
              <a:t>Итоговый документ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1803400"/>
            <a:ext cx="5118100" cy="323850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6273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ФИНАНСОВЫЙ</a:t>
            </a:r>
            <a:r>
              <a:t>ИНТЕНСИВ</a:t>
            </a:r>
          </a:p>
        </p:txBody>
      </p:sp>
      <p:pic>
        <p:nvPicPr>
          <p:cNvPr id="381" name="a-pior-dor-do-mundo.jpg" descr="a-pior-dor-do-mund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6327" y="-153334"/>
            <a:ext cx="8539346" cy="6404509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Прямоугольник"/>
          <p:cNvSpPr/>
          <p:nvPr/>
        </p:nvSpPr>
        <p:spPr>
          <a:xfrm>
            <a:off x="-52785" y="5688382"/>
            <a:ext cx="12297570" cy="1175968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3" name="План тренинга"/>
          <p:cNvSpPr txBox="1"/>
          <p:nvPr/>
        </p:nvSpPr>
        <p:spPr>
          <a:xfrm>
            <a:off x="1826327" y="5957111"/>
            <a:ext cx="8539346" cy="6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 defTabSz="694944">
              <a:lnSpc>
                <a:spcPct val="90000"/>
              </a:lnSpc>
              <a:defRPr sz="364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Ты принес нам боль…</a:t>
            </a:r>
          </a:p>
        </p:txBody>
      </p:sp>
    </p:spTree>
    <p:extLst>
      <p:ext uri="{BB962C8B-B14F-4D97-AF65-F5344CB8AC3E}">
        <p14:creationId xmlns:p14="http://schemas.microsoft.com/office/powerpoint/2010/main" val="1175637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План тренинг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Боль нужно скрыть</a:t>
            </a:r>
          </a:p>
        </p:txBody>
      </p:sp>
      <p:pic>
        <p:nvPicPr>
          <p:cNvPr id="386" name="_uwKzq4ZXEA.jpg" descr="_uwKzq4ZXE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317" y="-1"/>
            <a:ext cx="12288634" cy="69123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4565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275367"/>
            <a:ext cx="9144000" cy="1297173"/>
          </a:xfrm>
          <a:prstGeom prst="rect">
            <a:avLst/>
          </a:prstGeom>
        </p:spPr>
        <p:txBody>
          <a:bodyPr>
            <a:no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 smtClean="0"/>
              <a:t>Почему это повлияет на увеличение вашего дохода?</a:t>
            </a:r>
            <a:endParaRPr sz="40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1812753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296632"/>
            <a:ext cx="9144000" cy="135890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 smtClean="0"/>
              <a:t>Невозможно повлиять на результат пока ты живешь в иллюзии</a:t>
            </a:r>
            <a:endParaRPr sz="40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14029631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План тренинг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План </a:t>
            </a:r>
            <a:r>
              <a:rPr lang="ru-RU" dirty="0" smtClean="0"/>
              <a:t>доклада</a:t>
            </a:r>
            <a:endParaRPr dirty="0"/>
          </a:p>
        </p:txBody>
      </p:sp>
      <p:sp>
        <p:nvSpPr>
          <p:cNvPr id="170" name="Поймем как попали в текущее положение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Возвращение в реальность и как это повлияет на увеличение твоего дохода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Что нужно сделать чтобы увеличить прибыль в бизнесе</a:t>
            </a:r>
            <a:endParaRPr lang="ru-RU" dirty="0"/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Как с помощью </a:t>
            </a:r>
            <a:r>
              <a:rPr dirty="0" smtClean="0"/>
              <a:t>финансов</a:t>
            </a:r>
            <a:r>
              <a:rPr lang="ru-RU" dirty="0" smtClean="0"/>
              <a:t>ого</a:t>
            </a:r>
            <a:r>
              <a:rPr dirty="0" smtClean="0"/>
              <a:t> учет</a:t>
            </a:r>
            <a:r>
              <a:rPr lang="ru-RU" dirty="0" smtClean="0"/>
              <a:t>а ты сможешь управлять своим бизнесом не занимаясь </a:t>
            </a:r>
            <a:r>
              <a:rPr lang="ru-RU" dirty="0" err="1" smtClean="0"/>
              <a:t>операционкой</a:t>
            </a:r>
            <a:endParaRPr lang="ru-RU" dirty="0" smtClean="0"/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План выхода на </a:t>
            </a:r>
            <a:r>
              <a:rPr lang="ru-RU" dirty="0" smtClean="0"/>
              <a:t>777 000 </a:t>
            </a:r>
            <a:r>
              <a:rPr lang="ru-RU" dirty="0" smtClean="0"/>
              <a:t>+ чистого дохода на примере из личного кейса моего клиента</a:t>
            </a:r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941514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build="p" bldLvl="5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0" y="920898"/>
            <a:ext cx="12192000" cy="5060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240" y="244454"/>
            <a:ext cx="861237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2400" dirty="0" smtClean="0"/>
              <a:t>Какой выбор сделаешь ты, НЕО ???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53776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244009" y="2636874"/>
            <a:ext cx="10008781" cy="127384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3200" dirty="0" smtClean="0"/>
              <a:t>ВЫ </a:t>
            </a:r>
            <a:r>
              <a:rPr lang="ru-RU" sz="3200" dirty="0"/>
              <a:t>ГОТОВЫ ПРОДАЛЖАТЬ ЖИТЬ В ПОДОБНОЙ ИЛЛЮЗИИ ИЛИ ГОТОВЫ ЧТО-ТО </a:t>
            </a:r>
            <a:r>
              <a:rPr lang="ru-RU" sz="3200" dirty="0" smtClean="0"/>
              <a:t>МЕНЯТЬ</a:t>
            </a:r>
            <a:r>
              <a:rPr lang="ru-RU" sz="3200" dirty="0"/>
              <a:t> </a:t>
            </a:r>
            <a:r>
              <a:rPr lang="ru-RU" sz="3200" dirty="0" smtClean="0"/>
              <a:t>?</a:t>
            </a:r>
            <a:endParaRPr sz="32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2044876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591982"/>
            <a:ext cx="9144000" cy="1433328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3200" dirty="0" smtClean="0"/>
              <a:t>Оставить </a:t>
            </a:r>
            <a:r>
              <a:rPr lang="ru-RU" sz="3200" dirty="0"/>
              <a:t>как есть и говорить что у меня работает </a:t>
            </a:r>
            <a:r>
              <a:rPr lang="ru-RU" sz="3200" dirty="0" smtClean="0"/>
              <a:t>БУХГАЛТЕР, фин. </a:t>
            </a:r>
            <a:r>
              <a:rPr lang="ru-RU" sz="3200" dirty="0"/>
              <a:t>учет я веду, это стоит копейки и прочую </a:t>
            </a:r>
            <a:r>
              <a:rPr lang="ru-RU" sz="3200" dirty="0" smtClean="0"/>
              <a:t>Х</a:t>
            </a:r>
            <a:r>
              <a:rPr lang="mr-IN" sz="3200" dirty="0" smtClean="0"/>
              <a:t>…</a:t>
            </a:r>
            <a:endParaRPr sz="32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5228137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1286540"/>
            <a:ext cx="9144000" cy="2581644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/>
              <a:t>Либо, погрузиться в реальность и реально начать что-то менять</a:t>
            </a:r>
            <a:endParaRPr sz="40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1292324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1286540"/>
            <a:ext cx="9144000" cy="2581644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 smtClean="0"/>
              <a:t>Из недавнего выступления пример</a:t>
            </a:r>
            <a:endParaRPr sz="40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471537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1701210"/>
            <a:ext cx="9144000" cy="2166974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 smtClean="0"/>
              <a:t>Что нужно сделать чтобы увеличить прибыль в бизнесе?</a:t>
            </a:r>
            <a:endParaRPr sz="40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2017297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1181100"/>
            <a:ext cx="9144000" cy="337820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Меняем средний чек с 15000 до 25000</a:t>
            </a:r>
            <a:br>
              <a:rPr lang="ru-RU" dirty="0" smtClean="0"/>
            </a:br>
            <a:r>
              <a:rPr lang="ru-RU" dirty="0" smtClean="0"/>
              <a:t>и Количество заказов с 40 до 60</a:t>
            </a:r>
            <a:endParaRPr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995032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План тренинг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2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mtClean="0"/>
              <a:t>Итоговый документ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03400"/>
            <a:ext cx="5029200" cy="325120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9994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1181100"/>
            <a:ext cx="9144000" cy="1447800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+477 </a:t>
            </a:r>
            <a:r>
              <a:rPr lang="ru-RU" smtClean="0"/>
              <a:t>000 дельта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6470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615878"/>
            <a:ext cx="9144000" cy="13011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 smtClean="0"/>
              <a:t>Что происходит с предпринимателями после взаимодействия со мной ?</a:t>
            </a:r>
            <a:endParaRPr sz="4000"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7233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Прямоугольник"/>
          <p:cNvSpPr/>
          <p:nvPr/>
        </p:nvSpPr>
        <p:spPr>
          <a:xfrm>
            <a:off x="5717282" y="-12700"/>
            <a:ext cx="7635727" cy="710733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42" name="Пару слов обо мне"/>
          <p:cNvSpPr txBox="1">
            <a:spLocks noGrp="1"/>
          </p:cNvSpPr>
          <p:nvPr>
            <p:ph type="title"/>
          </p:nvPr>
        </p:nvSpPr>
        <p:spPr>
          <a:xfrm>
            <a:off x="6331985" y="142814"/>
            <a:ext cx="5230186" cy="132556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Пару слов обо мне</a:t>
            </a:r>
          </a:p>
        </p:txBody>
      </p:sp>
      <p:sp>
        <p:nvSpPr>
          <p:cNvPr id="143" name="Предприниматель более 3-х лет…"/>
          <p:cNvSpPr txBox="1">
            <a:spLocks noGrp="1"/>
          </p:cNvSpPr>
          <p:nvPr>
            <p:ph type="body" sz="half" idx="1"/>
          </p:nvPr>
        </p:nvSpPr>
        <p:spPr>
          <a:xfrm>
            <a:off x="6021554" y="1521410"/>
            <a:ext cx="5851048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400" dirty="0">
                <a:sym typeface="Helvetica"/>
              </a:rPr>
              <a:t>З</a:t>
            </a:r>
            <a:r>
              <a:rPr lang="ru-RU" sz="2400" dirty="0" smtClean="0">
                <a:sym typeface="Helvetica"/>
              </a:rPr>
              <a:t>акончил </a:t>
            </a:r>
            <a:r>
              <a:rPr lang="ru-RU" sz="2400" dirty="0">
                <a:sym typeface="Helvetica"/>
              </a:rPr>
              <a:t>Уральский федеральный университет имени первого Президента России Б. Н. Ельцина. Факультет экономики управления по специальности: «Экономика и управление предприятием машиностроения»</a:t>
            </a:r>
            <a:endParaRPr dirty="0"/>
          </a:p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Основатель сервиса </a:t>
            </a:r>
            <a:r>
              <a:rPr lang="ru-RU" dirty="0" smtClean="0"/>
              <a:t>по учету финансов </a:t>
            </a:r>
            <a:r>
              <a:rPr lang="en-US" dirty="0" err="1"/>
              <a:t>S</a:t>
            </a:r>
            <a:r>
              <a:rPr lang="en-US" dirty="0" err="1" smtClean="0"/>
              <a:t>mallerp.ru</a:t>
            </a:r>
            <a:endParaRPr dirty="0"/>
          </a:p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Внедрил </a:t>
            </a:r>
            <a:r>
              <a:rPr lang="ru-RU" dirty="0" smtClean="0"/>
              <a:t>2</a:t>
            </a:r>
            <a:r>
              <a:rPr dirty="0" smtClean="0"/>
              <a:t>50 </a:t>
            </a:r>
            <a:r>
              <a:rPr dirty="0"/>
              <a:t>управленческих </a:t>
            </a:r>
            <a:r>
              <a:rPr dirty="0" smtClean="0"/>
              <a:t>учетов</a:t>
            </a:r>
            <a:endParaRPr dirty="0"/>
          </a:p>
          <a:p>
            <a:pPr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Обучил </a:t>
            </a:r>
            <a:r>
              <a:rPr lang="ru-RU" dirty="0" smtClean="0"/>
              <a:t>150</a:t>
            </a:r>
            <a:r>
              <a:rPr dirty="0" smtClean="0"/>
              <a:t>0 </a:t>
            </a:r>
            <a:r>
              <a:rPr dirty="0"/>
              <a:t>предпринимателей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7487977" y="6293897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185" y="-12700"/>
            <a:ext cx="6114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52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615878"/>
            <a:ext cx="9144000" cy="130116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 smtClean="0"/>
              <a:t>Шаблон финансовой модели можно получить в моей группе ВК бесплатно!</a:t>
            </a:r>
            <a:endParaRPr sz="4000"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875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лан тренинга"/>
          <p:cNvSpPr txBox="1">
            <a:spLocks noGrp="1"/>
          </p:cNvSpPr>
          <p:nvPr>
            <p:ph type="title"/>
          </p:nvPr>
        </p:nvSpPr>
        <p:spPr>
          <a:xfrm>
            <a:off x="7535131" y="766120"/>
            <a:ext cx="4314808" cy="48685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>
                <a:hlinkClick r:id="rId2"/>
              </a:rPr>
              <a:t>Антон </a:t>
            </a:r>
            <a:r>
              <a:rPr lang="ru-RU" dirty="0" smtClean="0">
                <a:hlinkClick r:id="rId2"/>
              </a:rPr>
              <a:t>Кальянов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sz="3100" dirty="0"/>
              <a:t>Челябинск, Весь спектр инженерных изысканий (геология, экология, геофизика и т.д.) кадастровых и геодезических работ.</a:t>
            </a:r>
            <a:endParaRPr sz="3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9" y="0"/>
            <a:ext cx="6153665" cy="6153665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190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1902941"/>
            <a:ext cx="9144000" cy="20141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mtClean="0"/>
              <a:t>Сам посчитал получилось -64000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48618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1902941"/>
            <a:ext cx="9144000" cy="20141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Посчитали вместе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052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828800"/>
            <a:ext cx="34290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7205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2413000"/>
            <a:ext cx="8280400" cy="2032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78553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2108200"/>
            <a:ext cx="4216400" cy="26289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62142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088293"/>
            <a:ext cx="9144000" cy="1828750"/>
          </a:xfrm>
          <a:prstGeom prst="rect">
            <a:avLst/>
          </a:prstGeom>
        </p:spPr>
        <p:txBody>
          <a:bodyPr>
            <a:normAutofit/>
          </a:bodyPr>
          <a:lstStyle>
            <a:lvl1pPr defTabSz="868680">
              <a:defRPr sz="53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До этого учел 2 </a:t>
            </a:r>
            <a:r>
              <a:rPr lang="ru-RU" smtClean="0"/>
              <a:t>раза Геодезиста и рекламу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5309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088293"/>
            <a:ext cx="9144000" cy="182875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68680">
              <a:defRPr sz="53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Сказал что можно роялти в 25000 убрать и ничего не произойдет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01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1765300"/>
            <a:ext cx="4787900" cy="33274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8384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План тренинга"/>
          <p:cNvSpPr txBox="1"/>
          <p:nvPr/>
        </p:nvSpPr>
        <p:spPr>
          <a:xfrm>
            <a:off x="957217" y="5860396"/>
            <a:ext cx="10277566" cy="831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>
              <a:lnSpc>
                <a:spcPct val="90000"/>
              </a:lnSpc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" y="125656"/>
            <a:ext cx="11242749" cy="673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642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1618735"/>
            <a:ext cx="9144000" cy="2298308"/>
          </a:xfrm>
          <a:prstGeom prst="rect">
            <a:avLst/>
          </a:prstGeom>
        </p:spPr>
        <p:txBody>
          <a:bodyPr>
            <a:normAutofit/>
          </a:bodyPr>
          <a:lstStyle>
            <a:lvl1pPr defTabSz="868680">
              <a:defRPr sz="53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Можно делать сделок не 8,2 а 12 если чуть </a:t>
            </a:r>
            <a:r>
              <a:rPr lang="ru-RU" smtClean="0"/>
              <a:t>чуть поднапрячься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30029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088293"/>
            <a:ext cx="9144000" cy="1828750"/>
          </a:xfrm>
          <a:prstGeom prst="rect">
            <a:avLst/>
          </a:prstGeom>
        </p:spPr>
        <p:txBody>
          <a:bodyPr>
            <a:normAutofit/>
          </a:bodyPr>
          <a:lstStyle>
            <a:lvl1pPr defTabSz="868680">
              <a:defRPr sz="53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А средний чек с 36104 увеличить до 39000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7852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87600"/>
            <a:ext cx="8229600" cy="20828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58684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2044700"/>
            <a:ext cx="4368800" cy="27686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8359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088293"/>
            <a:ext cx="9144000" cy="1828750"/>
          </a:xfrm>
          <a:prstGeom prst="rect">
            <a:avLst/>
          </a:prstGeom>
        </p:spPr>
        <p:txBody>
          <a:bodyPr>
            <a:normAutofit/>
          </a:bodyPr>
          <a:lstStyle>
            <a:lvl1pPr defTabSz="868680">
              <a:defRPr sz="53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Приятней картина???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651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2088293"/>
            <a:ext cx="9144000" cy="1828750"/>
          </a:xfrm>
          <a:prstGeom prst="rect">
            <a:avLst/>
          </a:prstGeom>
        </p:spPr>
        <p:txBody>
          <a:bodyPr>
            <a:normAutofit/>
          </a:bodyPr>
          <a:lstStyle>
            <a:lvl1pPr defTabSz="868680">
              <a:defRPr sz="53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Пошли дальше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21535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1445741"/>
            <a:ext cx="9144000" cy="24713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68680">
              <a:defRPr sz="53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Физ. Лица и Юр. Лица по работе одно и тоже но чек 5000 и 80000 соответственно</a:t>
            </a:r>
            <a:endParaRPr dirty="0"/>
          </a:p>
        </p:txBody>
      </p:sp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90848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2095500"/>
            <a:ext cx="8407400" cy="26543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88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108200"/>
            <a:ext cx="4254500" cy="26289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485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План тренинг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Мероприятия </a:t>
            </a:r>
            <a:endParaRPr dirty="0"/>
          </a:p>
        </p:txBody>
      </p:sp>
      <p:sp>
        <p:nvSpPr>
          <p:cNvPr id="218" name="Поймем как попали в текущее положение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Убрать роялти 25000</a:t>
            </a:r>
            <a:endParaRPr dirty="0"/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Сделать 12 чеков из 8,2</a:t>
            </a:r>
            <a:endParaRPr dirty="0"/>
          </a:p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/>
              <a:t>Полностью перейти на юр. Лица с чеком 80000</a:t>
            </a:r>
            <a:endParaRPr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217529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Box 2"/>
          <p:cNvSpPr txBox="1"/>
          <p:nvPr/>
        </p:nvSpPr>
        <p:spPr>
          <a:xfrm>
            <a:off x="4821956" y="6311899"/>
            <a:ext cx="25480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ВЛАДИМИР</a:t>
            </a:r>
            <a:r>
              <a:t>КАРМАЗИН</a:t>
            </a:r>
          </a:p>
        </p:txBody>
      </p:sp>
      <p:sp>
        <p:nvSpPr>
          <p:cNvPr id="152" name="Прямоугольник"/>
          <p:cNvSpPr/>
          <p:nvPr/>
        </p:nvSpPr>
        <p:spPr>
          <a:xfrm>
            <a:off x="-52785" y="5688382"/>
            <a:ext cx="12297570" cy="1175968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3" name="План тренинга"/>
          <p:cNvSpPr txBox="1"/>
          <p:nvPr/>
        </p:nvSpPr>
        <p:spPr>
          <a:xfrm>
            <a:off x="957217" y="5860396"/>
            <a:ext cx="10277566" cy="831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>
              <a:lnSpc>
                <a:spcPct val="90000"/>
              </a:lnSpc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Мастер классы «Гастроли»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730" y="0"/>
            <a:ext cx="12929190" cy="86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784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лан тренинга"/>
          <p:cNvSpPr txBox="1">
            <a:spLocks noGrp="1"/>
          </p:cNvSpPr>
          <p:nvPr>
            <p:ph type="title"/>
          </p:nvPr>
        </p:nvSpPr>
        <p:spPr>
          <a:xfrm>
            <a:off x="7535131" y="964130"/>
            <a:ext cx="4314808" cy="36709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Иван Иванов </a:t>
            </a:r>
            <a:br>
              <a:rPr lang="ru-RU" dirty="0" smtClean="0"/>
            </a:br>
            <a:r>
              <a:rPr lang="ru-RU" sz="3200" dirty="0" smtClean="0"/>
              <a:t>Г. Санкт-Петербург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100" dirty="0" smtClean="0"/>
              <a:t>Интернет магазин</a:t>
            </a:r>
            <a:br>
              <a:rPr lang="ru-RU" sz="3100" dirty="0" smtClean="0"/>
            </a:br>
            <a:r>
              <a:rPr lang="ru-RU" sz="3100" dirty="0" smtClean="0"/>
              <a:t>Продажа чемоданов</a:t>
            </a:r>
            <a:endParaRPr sz="3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88" y="964130"/>
            <a:ext cx="5612917" cy="5171607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2469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98" y="1349115"/>
            <a:ext cx="8562102" cy="3667385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2535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2"/>
          <p:cNvSpPr txBox="1"/>
          <p:nvPr/>
        </p:nvSpPr>
        <p:spPr>
          <a:xfrm>
            <a:off x="4821956" y="6311899"/>
            <a:ext cx="25480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ВЛАДИМИР</a:t>
            </a:r>
            <a:r>
              <a:t>КАРМАЗИН</a:t>
            </a:r>
          </a:p>
        </p:txBody>
      </p:sp>
      <p:sp>
        <p:nvSpPr>
          <p:cNvPr id="251" name="Прямоугольник"/>
          <p:cNvSpPr/>
          <p:nvPr/>
        </p:nvSpPr>
        <p:spPr>
          <a:xfrm>
            <a:off x="-52785" y="5688382"/>
            <a:ext cx="12297570" cy="1175968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2" name="План тренинга"/>
          <p:cNvSpPr txBox="1"/>
          <p:nvPr/>
        </p:nvSpPr>
        <p:spPr>
          <a:xfrm>
            <a:off x="1299017" y="5860396"/>
            <a:ext cx="9593966" cy="831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 defTabSz="850391">
              <a:lnSpc>
                <a:spcPct val="90000"/>
              </a:lnSpc>
              <a:defRPr sz="4464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Финансовая модель </a:t>
            </a:r>
            <a:r>
              <a:rPr lang="en-US" dirty="0" smtClean="0"/>
              <a:t>PRO</a:t>
            </a:r>
            <a:r>
              <a:rPr lang="ru-RU" dirty="0" smtClean="0"/>
              <a:t> версия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00"/>
            <a:ext cx="12192000" cy="427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8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2"/>
          <p:cNvSpPr txBox="1"/>
          <p:nvPr/>
        </p:nvSpPr>
        <p:spPr>
          <a:xfrm>
            <a:off x="4821956" y="6311899"/>
            <a:ext cx="25480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ВЛАДИМИР</a:t>
            </a:r>
            <a:r>
              <a:t>КАРМАЗИН</a:t>
            </a:r>
          </a:p>
        </p:txBody>
      </p:sp>
      <p:sp>
        <p:nvSpPr>
          <p:cNvPr id="251" name="Прямоугольник"/>
          <p:cNvSpPr/>
          <p:nvPr/>
        </p:nvSpPr>
        <p:spPr>
          <a:xfrm>
            <a:off x="-52785" y="5688382"/>
            <a:ext cx="12297570" cy="1175968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2" name="План тренинга"/>
          <p:cNvSpPr txBox="1"/>
          <p:nvPr/>
        </p:nvSpPr>
        <p:spPr>
          <a:xfrm>
            <a:off x="1299017" y="5860396"/>
            <a:ext cx="9593966" cy="831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 defTabSz="850391">
              <a:lnSpc>
                <a:spcPct val="90000"/>
              </a:lnSpc>
              <a:defRPr sz="4464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/>
              <a:t>Финансовая модель PRO версия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76"/>
            <a:ext cx="12192000" cy="560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95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2"/>
          <p:cNvSpPr txBox="1"/>
          <p:nvPr/>
        </p:nvSpPr>
        <p:spPr>
          <a:xfrm>
            <a:off x="4821956" y="6311899"/>
            <a:ext cx="25480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ВЛАДИМИР</a:t>
            </a:r>
            <a:r>
              <a:t>КАРМАЗИН</a:t>
            </a:r>
          </a:p>
        </p:txBody>
      </p:sp>
      <p:sp>
        <p:nvSpPr>
          <p:cNvPr id="251" name="Прямоугольник"/>
          <p:cNvSpPr/>
          <p:nvPr/>
        </p:nvSpPr>
        <p:spPr>
          <a:xfrm>
            <a:off x="-52785" y="5688382"/>
            <a:ext cx="12297570" cy="1175968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2" name="План тренинга"/>
          <p:cNvSpPr txBox="1"/>
          <p:nvPr/>
        </p:nvSpPr>
        <p:spPr>
          <a:xfrm>
            <a:off x="1299017" y="5860396"/>
            <a:ext cx="9593966" cy="831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 defTabSz="850391">
              <a:lnSpc>
                <a:spcPct val="90000"/>
              </a:lnSpc>
              <a:defRPr sz="4464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/>
              <a:t>Финансовая модель PRO версия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47800"/>
            <a:ext cx="88265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4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2"/>
          <p:cNvSpPr txBox="1"/>
          <p:nvPr/>
        </p:nvSpPr>
        <p:spPr>
          <a:xfrm>
            <a:off x="4821956" y="6311899"/>
            <a:ext cx="25480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ВЛАДИМИР</a:t>
            </a:r>
            <a:r>
              <a:t>КАРМАЗИН</a:t>
            </a:r>
          </a:p>
        </p:txBody>
      </p:sp>
      <p:sp>
        <p:nvSpPr>
          <p:cNvPr id="251" name="Прямоугольник"/>
          <p:cNvSpPr/>
          <p:nvPr/>
        </p:nvSpPr>
        <p:spPr>
          <a:xfrm>
            <a:off x="-52785" y="5688382"/>
            <a:ext cx="12297570" cy="1175968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2" name="План тренинга"/>
          <p:cNvSpPr txBox="1"/>
          <p:nvPr/>
        </p:nvSpPr>
        <p:spPr>
          <a:xfrm>
            <a:off x="1299017" y="5860396"/>
            <a:ext cx="9593966" cy="831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 defTabSz="850391">
              <a:lnSpc>
                <a:spcPct val="90000"/>
              </a:lnSpc>
              <a:defRPr sz="4464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/>
              <a:t>Финансовая модель PRO версия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7" y="0"/>
            <a:ext cx="11223305" cy="586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93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12192000" cy="5080000"/>
          </a:xfrm>
          <a:prstGeom prst="rect">
            <a:avLst/>
          </a:prstGeom>
        </p:spPr>
      </p:pic>
      <p:sp>
        <p:nvSpPr>
          <p:cNvPr id="3" name="План тренинга"/>
          <p:cNvSpPr txBox="1">
            <a:spLocks noGrp="1"/>
          </p:cNvSpPr>
          <p:nvPr>
            <p:ph type="title"/>
          </p:nvPr>
        </p:nvSpPr>
        <p:spPr>
          <a:xfrm>
            <a:off x="354956" y="157555"/>
            <a:ext cx="9194157" cy="58322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/>
            <a:r>
              <a:rPr lang="ru-RU" sz="4000" dirty="0" smtClean="0"/>
              <a:t>Ну как? Круто?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49854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3999" y="3171462"/>
            <a:ext cx="9194157" cy="696721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 smtClean="0"/>
              <a:t>Задайте себе честно вопрос</a:t>
            </a:r>
            <a:endParaRPr sz="40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1148580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1286540"/>
            <a:ext cx="9144000" cy="2581644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/>
              <a:t>Кто кого имеет? ты бизнес или он тебя?</a:t>
            </a:r>
            <a:endParaRPr sz="40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21242409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1524000" y="1286540"/>
            <a:ext cx="9144000" cy="2581644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4000" dirty="0" smtClean="0"/>
              <a:t>Хочешь ли ты стать реально предпринимателем?</a:t>
            </a:r>
            <a:endParaRPr sz="40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673773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G_9909.JPG" descr="IMG_99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43" y="-654561"/>
            <a:ext cx="12250686" cy="816712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Box 2"/>
          <p:cNvSpPr txBox="1"/>
          <p:nvPr/>
        </p:nvSpPr>
        <p:spPr>
          <a:xfrm>
            <a:off x="4821956" y="6311899"/>
            <a:ext cx="25480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ВЛАДИМИР</a:t>
            </a:r>
            <a:r>
              <a:t>КАРМАЗИН</a:t>
            </a:r>
          </a:p>
        </p:txBody>
      </p:sp>
      <p:sp>
        <p:nvSpPr>
          <p:cNvPr id="158" name="Прямоугольник"/>
          <p:cNvSpPr/>
          <p:nvPr/>
        </p:nvSpPr>
        <p:spPr>
          <a:xfrm>
            <a:off x="-52785" y="5688382"/>
            <a:ext cx="12297570" cy="1175968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9" name="План тренинга"/>
          <p:cNvSpPr txBox="1"/>
          <p:nvPr/>
        </p:nvSpPr>
        <p:spPr>
          <a:xfrm>
            <a:off x="1826327" y="5957111"/>
            <a:ext cx="8539346" cy="6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 defTabSz="694944">
              <a:lnSpc>
                <a:spcPct val="90000"/>
              </a:lnSpc>
              <a:defRPr sz="364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Финансовый интенсив в Москва Сити</a:t>
            </a:r>
          </a:p>
        </p:txBody>
      </p:sp>
    </p:spTree>
    <p:extLst>
      <p:ext uri="{BB962C8B-B14F-4D97-AF65-F5344CB8AC3E}">
        <p14:creationId xmlns:p14="http://schemas.microsoft.com/office/powerpoint/2010/main" val="1654867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0" y="920898"/>
            <a:ext cx="12192000" cy="5060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240" y="244454"/>
            <a:ext cx="861237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2400" dirty="0" smtClean="0"/>
              <a:t>У вас есть несколько путей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02263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План тренинг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dirty="0" smtClean="0"/>
              <a:t>Над чем </a:t>
            </a:r>
            <a:r>
              <a:rPr lang="ru-RU" dirty="0" smtClean="0"/>
              <a:t>работать</a:t>
            </a:r>
            <a:r>
              <a:rPr lang="ru-RU" dirty="0" smtClean="0"/>
              <a:t>?</a:t>
            </a:r>
            <a:endParaRPr dirty="0"/>
          </a:p>
        </p:txBody>
      </p:sp>
      <p:sp>
        <p:nvSpPr>
          <p:cNvPr id="170" name="Поймем как попали в текущее положение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14350" indent="-514350">
              <a:buAutoNum type="arabicPeriod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>
                <a:sym typeface="Helvetica"/>
              </a:rPr>
              <a:t>Внедрять </a:t>
            </a:r>
            <a:r>
              <a:rPr lang="ru-RU" dirty="0">
                <a:sym typeface="Helvetica"/>
              </a:rPr>
              <a:t>финансово-управленческий </a:t>
            </a:r>
            <a:r>
              <a:rPr lang="ru-RU" dirty="0" smtClean="0">
                <a:sym typeface="Helvetica"/>
              </a:rPr>
              <a:t>учет</a:t>
            </a:r>
          </a:p>
          <a:p>
            <a:pPr marL="514350" indent="-514350">
              <a:buAutoNum type="arabicPeriod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>
                <a:sym typeface="Helvetica"/>
              </a:rPr>
              <a:t>Считать </a:t>
            </a:r>
            <a:r>
              <a:rPr lang="ru-RU" dirty="0">
                <a:sym typeface="Helvetica"/>
              </a:rPr>
              <a:t>финансовую фактическую модель бизнеса </a:t>
            </a:r>
            <a:endParaRPr lang="ru-RU" dirty="0" smtClean="0">
              <a:sym typeface="Helvetica"/>
            </a:endParaRPr>
          </a:p>
          <a:p>
            <a:pPr marL="514350" indent="-514350">
              <a:buAutoNum type="arabicPeriod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>
                <a:sym typeface="Helvetica"/>
              </a:rPr>
              <a:t>Составить </a:t>
            </a:r>
            <a:r>
              <a:rPr lang="ru-RU" dirty="0">
                <a:sym typeface="Helvetica"/>
              </a:rPr>
              <a:t>финансовую модель (план-цель</a:t>
            </a:r>
            <a:r>
              <a:rPr lang="ru-RU" dirty="0" smtClean="0">
                <a:sym typeface="Helvetica"/>
              </a:rPr>
              <a:t>)</a:t>
            </a:r>
          </a:p>
          <a:p>
            <a:pPr marL="514350" indent="-514350">
              <a:buAutoNum type="arabicPeriod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>
                <a:sym typeface="Helvetica"/>
              </a:rPr>
              <a:t>Расписывать </a:t>
            </a:r>
            <a:r>
              <a:rPr lang="ru-RU" dirty="0">
                <a:sym typeface="Helvetica"/>
              </a:rPr>
              <a:t>подробный список мероприятий для увеличения </a:t>
            </a:r>
            <a:r>
              <a:rPr lang="ru-RU" dirty="0" smtClean="0">
                <a:sym typeface="Helvetica"/>
              </a:rPr>
              <a:t>прибыли </a:t>
            </a:r>
            <a:r>
              <a:rPr lang="ru-RU" dirty="0">
                <a:sym typeface="Helvetica"/>
              </a:rPr>
              <a:t>в </a:t>
            </a:r>
            <a:r>
              <a:rPr lang="ru-RU" dirty="0" smtClean="0">
                <a:sym typeface="Helvetica"/>
              </a:rPr>
              <a:t>бизнесе</a:t>
            </a:r>
            <a:endParaRPr lang="ru-RU" dirty="0">
              <a:sym typeface="Helvetica"/>
            </a:endParaRPr>
          </a:p>
          <a:p>
            <a:pPr marL="514350" indent="-514350">
              <a:buAutoNum type="arabicPeriod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>
                <a:sym typeface="Helvetica"/>
              </a:rPr>
              <a:t>Выписывать </a:t>
            </a:r>
            <a:r>
              <a:rPr lang="ru-RU" dirty="0">
                <a:sym typeface="Helvetica"/>
              </a:rPr>
              <a:t>функционал собственника для дальнейшего </a:t>
            </a:r>
            <a:r>
              <a:rPr lang="ru-RU" dirty="0" smtClean="0">
                <a:sym typeface="Helvetica"/>
              </a:rPr>
              <a:t>делегирования</a:t>
            </a:r>
            <a:endParaRPr lang="ru-RU" dirty="0">
              <a:sym typeface="Helvetica"/>
            </a:endParaRPr>
          </a:p>
          <a:p>
            <a:pPr marL="514350" indent="-514350">
              <a:buAutoNum type="arabicPeriod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 smtClean="0">
                <a:sym typeface="Helvetica"/>
              </a:rPr>
              <a:t>Составить </a:t>
            </a:r>
            <a:r>
              <a:rPr lang="ru-RU" dirty="0">
                <a:sym typeface="Helvetica"/>
              </a:rPr>
              <a:t>список всех личных дел собственника - "</a:t>
            </a:r>
            <a:r>
              <a:rPr lang="ru-RU" dirty="0" err="1">
                <a:sym typeface="Helvetica"/>
              </a:rPr>
              <a:t>назавершенок</a:t>
            </a:r>
            <a:r>
              <a:rPr lang="ru-RU" dirty="0">
                <a:sym typeface="Helvetica"/>
              </a:rPr>
              <a:t>"</a:t>
            </a:r>
            <a:endParaRPr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06254"/>
            <a:ext cx="20758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smtClean="0"/>
              <a:t>#</a:t>
            </a:r>
            <a:r>
              <a:rPr lang="ru-RU" dirty="0" smtClean="0">
                <a:solidFill>
                  <a:srgbClr val="FA1F00"/>
                </a:solidFill>
              </a:rPr>
              <a:t>НИКОЛАЙ</a:t>
            </a:r>
            <a:r>
              <a:rPr dirty="0" smtClean="0"/>
              <a:t>И</a:t>
            </a:r>
            <a:r>
              <a:rPr lang="ru-RU" dirty="0" smtClean="0"/>
              <a:t>ВШИН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784865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build="p" bldLvl="5" animBg="1" advAuto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762000" y="2338086"/>
            <a:ext cx="10668000" cy="1599546"/>
          </a:xfrm>
          <a:prstGeom prst="rect">
            <a:avLst/>
          </a:prstGeom>
        </p:spPr>
        <p:txBody>
          <a:bodyPr>
            <a:normAutofit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3200" dirty="0"/>
              <a:t>Основная задача, над который </a:t>
            </a:r>
            <a:r>
              <a:rPr lang="ru-RU" sz="3200" dirty="0" smtClean="0"/>
              <a:t>нужно работать </a:t>
            </a:r>
            <a:r>
              <a:rPr lang="ru-RU" sz="3200" dirty="0"/>
              <a:t>— максимальное увеличение личного дохода собственника и высвобождения его личного времени.</a:t>
            </a:r>
            <a:endParaRPr sz="32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870640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План тренинга"/>
          <p:cNvSpPr txBox="1">
            <a:spLocks noGrp="1"/>
          </p:cNvSpPr>
          <p:nvPr>
            <p:ph type="title"/>
          </p:nvPr>
        </p:nvSpPr>
        <p:spPr>
          <a:xfrm>
            <a:off x="551726" y="2037143"/>
            <a:ext cx="11088547" cy="198151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543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ru-RU" sz="3600" dirty="0"/>
              <a:t>Работа основанная на цифрах и показателях повышает вероятность увеличения прибыли и </a:t>
            </a:r>
            <a:r>
              <a:rPr lang="ru-RU" sz="3600" dirty="0" smtClean="0"/>
              <a:t>высвобождения </a:t>
            </a:r>
            <a:r>
              <a:rPr lang="ru-RU" sz="3600" dirty="0"/>
              <a:t>личного времени собственника в десятки </a:t>
            </a:r>
            <a:r>
              <a:rPr lang="ru-RU" sz="3600" dirty="0" smtClean="0"/>
              <a:t>раз</a:t>
            </a:r>
            <a:endParaRPr sz="3600" dirty="0"/>
          </a:p>
        </p:txBody>
      </p:sp>
      <p:sp>
        <p:nvSpPr>
          <p:cNvPr id="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#</a:t>
            </a:r>
            <a:r>
              <a:rPr dirty="0">
                <a:solidFill>
                  <a:srgbClr val="FA1F00"/>
                </a:solidFill>
              </a:rPr>
              <a:t>ФИНАНСОВЫЙ</a:t>
            </a:r>
            <a:r>
              <a:rPr dirty="0"/>
              <a:t>ИНТЕНСИВ</a:t>
            </a:r>
          </a:p>
        </p:txBody>
      </p:sp>
    </p:spTree>
    <p:extLst>
      <p:ext uri="{BB962C8B-B14F-4D97-AF65-F5344CB8AC3E}">
        <p14:creationId xmlns:p14="http://schemas.microsoft.com/office/powerpoint/2010/main" val="60771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Снимок экрана 2018-03-22 в 20.21.24.png" descr="Снимок экрана 2018-03-22 в 20.21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56" y="0"/>
            <a:ext cx="8548429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8254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Снимок экрана 2018-03-22 в 20.20.04.png" descr="Снимок экрана 2018-03-22 в 20.20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1866" y="-183756"/>
            <a:ext cx="10121901" cy="189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2" name="Снимок экрана 2018-03-22 в 20.20.18.png" descr="Снимок экрана 2018-03-22 в 20.20.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45516" y="1496854"/>
            <a:ext cx="10109201" cy="163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3" name="Снимок экрана 2018-03-22 в 20.20.31.png" descr="Снимок экрана 2018-03-22 в 20.20.3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8216" y="3113547"/>
            <a:ext cx="10134601" cy="138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4" name="Снимок экрана 2018-03-22 в 20.21.13.png" descr="Снимок экрана 2018-03-22 в 20.21.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58216" y="4483687"/>
            <a:ext cx="10134601" cy="2514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55194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Снимок экрана 2018-03-22 в 20.20.44.png" descr="Снимок экрана 2018-03-22 в 20.20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4" y="99111"/>
            <a:ext cx="10083801" cy="236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Снимок экрана 2018-03-22 в 20.20.54.png" descr="Снимок экрана 2018-03-22 в 20.20.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176" y="2527300"/>
            <a:ext cx="10134601" cy="255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Снимок экрана 2018-03-22 в 20.21.06.png" descr="Снимок экрана 2018-03-22 в 20.21.0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476" y="5145988"/>
            <a:ext cx="10109201" cy="1612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98769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RrglO9XKcJ8.jpg" descr="RrglO9XKcJ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4111" y="-1"/>
            <a:ext cx="488315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1" name="KrUVuPR_6S4.jpg" descr="KrUVuPR_6S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6953" y="-1"/>
            <a:ext cx="4984751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4994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_9M8HDyfhZI.jpg" descr="_9M8HDyfhZ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1235" y="-1"/>
            <a:ext cx="539115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-68pqNZzxDE.jpg" descr="-68pqNZzx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3191" y="0"/>
            <a:ext cx="4927601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9023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-68pqNZzxDE.jpg" descr="-68pqNZzx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191" y="0"/>
            <a:ext cx="49276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_Y2bW2uc_Jg.jpg" descr="_Y2bW2uc_J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841" y="0"/>
            <a:ext cx="46863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HZW0ScCmteg.jpg" descr="HZW0ScCmteg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6657" y="0"/>
            <a:ext cx="4927601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2770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_0033.JPG" descr="IMG_00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567102"/>
            <a:ext cx="12192001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TextBox 2"/>
          <p:cNvSpPr txBox="1"/>
          <p:nvPr/>
        </p:nvSpPr>
        <p:spPr>
          <a:xfrm>
            <a:off x="4821956" y="6311899"/>
            <a:ext cx="2548088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ВЛАДИМИР</a:t>
            </a:r>
            <a:r>
              <a:t>КАРМАЗИН</a:t>
            </a:r>
          </a:p>
        </p:txBody>
      </p:sp>
      <p:sp>
        <p:nvSpPr>
          <p:cNvPr id="168" name="Прямоугольник"/>
          <p:cNvSpPr/>
          <p:nvPr/>
        </p:nvSpPr>
        <p:spPr>
          <a:xfrm>
            <a:off x="-52785" y="5688382"/>
            <a:ext cx="12297570" cy="1175968"/>
          </a:xfrm>
          <a:prstGeom prst="rect">
            <a:avLst/>
          </a:prstGeom>
          <a:solidFill>
            <a:srgbClr val="FFFFFF"/>
          </a:solidFill>
          <a:ln w="12700">
            <a:solidFill>
              <a:srgbClr val="5B9BD5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9" name="План тренинга"/>
          <p:cNvSpPr txBox="1"/>
          <p:nvPr/>
        </p:nvSpPr>
        <p:spPr>
          <a:xfrm>
            <a:off x="1826327" y="5957111"/>
            <a:ext cx="8539346" cy="63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/>
          </a:bodyPr>
          <a:lstStyle>
            <a:lvl1pPr algn="ctr" defTabSz="694944">
              <a:lnSpc>
                <a:spcPct val="90000"/>
              </a:lnSpc>
              <a:defRPr sz="364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Финансовый интенсив в Москва Сити</a:t>
            </a:r>
          </a:p>
        </p:txBody>
      </p:sp>
    </p:spTree>
    <p:extLst>
      <p:ext uri="{BB962C8B-B14F-4D97-AF65-F5344CB8AC3E}">
        <p14:creationId xmlns:p14="http://schemas.microsoft.com/office/powerpoint/2010/main" val="1302351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-68pqNZzxDE.jpg" descr="-68pqNZzxD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191" y="0"/>
            <a:ext cx="49276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_Y2bW2uc_Jg.jpg" descr="_Y2bW2uc_J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841" y="0"/>
            <a:ext cx="46863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HZW0ScCmteg.jpg" descr="HZW0ScCmteg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6657" y="0"/>
            <a:ext cx="49276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M6a39PBfAtM.jpg" descr="M6a39PBfAtM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5241" y="0"/>
            <a:ext cx="51435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8tO3wALejd4.jpg" descr="8tO3wALejd4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05557" y="0"/>
            <a:ext cx="4749801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7610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JRRAAOOpzXU.jpg" descr="JRRAAOOpzX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9366" y="0"/>
            <a:ext cx="549326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9787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ФИНАНСОВЫЙ</a:t>
            </a:r>
            <a:r>
              <a:t>ИНТЕНСИВ</a:t>
            </a:r>
          </a:p>
        </p:txBody>
      </p:sp>
      <p:pic>
        <p:nvPicPr>
          <p:cNvPr id="710" name="0DbCke-2C5g.jpg" descr="0DbCke-2C5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388" y="-191630"/>
            <a:ext cx="11015224" cy="755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jWUwCgXmaa4.jpg" descr="jWUwCgXmaa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388" y="-191631"/>
            <a:ext cx="11015224" cy="75532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88771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ФИНАНСОВЫЙ</a:t>
            </a:r>
            <a:r>
              <a:t>ИНТЕНСИВ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88" y="0"/>
            <a:ext cx="10189994" cy="69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66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ФИНАНСОВЫЙ</a:t>
            </a:r>
            <a:r>
              <a:t>ИНТЕНСИВ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88" y="1"/>
            <a:ext cx="10583398" cy="72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733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ФИНАНСОВЫЙ</a:t>
            </a:r>
            <a:r>
              <a:t>ИНТЕНСИВ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87" y="0"/>
            <a:ext cx="10507215" cy="72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159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ФИНАНСОВЫЙ</a:t>
            </a:r>
            <a:r>
              <a:t>ИНТЕНСИВ</a:t>
            </a:r>
          </a:p>
        </p:txBody>
      </p:sp>
      <p:pic>
        <p:nvPicPr>
          <p:cNvPr id="714" name="0DbCke-2C5g.jpg" descr="0DbCke-2C5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388" y="-191630"/>
            <a:ext cx="11015224" cy="755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6Gsnn6Zq5fA.jpg" descr="6Gsnn6Zq5f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633" y="-189898"/>
            <a:ext cx="11010169" cy="75498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11746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ФИНАНСОВЫЙ</a:t>
            </a:r>
            <a:r>
              <a:t>ИНТЕНСИВ</a:t>
            </a:r>
          </a:p>
        </p:txBody>
      </p:sp>
      <p:pic>
        <p:nvPicPr>
          <p:cNvPr id="722" name="0DbCke-2C5g.jpg" descr="0DbCke-2C5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388" y="-191630"/>
            <a:ext cx="11015224" cy="755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7rTMnFLCiXY.jpg" descr="7rTMnFLCiX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389" y="-191630"/>
            <a:ext cx="11015222" cy="75532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70320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TextBox 2"/>
          <p:cNvSpPr txBox="1"/>
          <p:nvPr/>
        </p:nvSpPr>
        <p:spPr>
          <a:xfrm>
            <a:off x="4656869" y="6311899"/>
            <a:ext cx="287826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#</a:t>
            </a:r>
            <a:r>
              <a:rPr>
                <a:solidFill>
                  <a:srgbClr val="FA1F00"/>
                </a:solidFill>
              </a:rPr>
              <a:t>ФИНАНСОВЫЙ</a:t>
            </a:r>
            <a:r>
              <a:t>ИНТЕНСИВ</a:t>
            </a:r>
          </a:p>
        </p:txBody>
      </p:sp>
      <p:pic>
        <p:nvPicPr>
          <p:cNvPr id="726" name="0DbCke-2C5g.jpg" descr="0DbCke-2C5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388" y="-191630"/>
            <a:ext cx="11015224" cy="755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Oa0m0rB9xDE.jpg" descr="Oa0m0rB9x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966" y="-201796"/>
            <a:ext cx="10974068" cy="75250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5346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1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12310</TotalTime>
  <Words>996</Words>
  <Application>Microsoft Macintosh PowerPoint</Application>
  <PresentationFormat>Широкоэкранный</PresentationFormat>
  <Paragraphs>196</Paragraphs>
  <Slides>113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113</vt:i4>
      </vt:variant>
    </vt:vector>
  </HeadingPairs>
  <TitlesOfParts>
    <vt:vector size="119" baseType="lpstr">
      <vt:lpstr>Helvetica</vt:lpstr>
      <vt:lpstr>Helvetica Light</vt:lpstr>
      <vt:lpstr>Lucida Grande</vt:lpstr>
      <vt:lpstr>Trebuchet MS</vt:lpstr>
      <vt:lpstr>Arial</vt:lpstr>
      <vt:lpstr>White</vt:lpstr>
      <vt:lpstr>Презентация PowerPoint</vt:lpstr>
      <vt:lpstr>Инструментами, позволившими сотням моих клиентов увеличить свой личный доход от бизнеса в разы</vt:lpstr>
      <vt:lpstr>План доклада</vt:lpstr>
      <vt:lpstr>План доклада</vt:lpstr>
      <vt:lpstr>Пару слов обо мне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Пару слов обо мне</vt:lpstr>
      <vt:lpstr>Презентация PowerPoint</vt:lpstr>
      <vt:lpstr>Презентация PowerPoint</vt:lpstr>
      <vt:lpstr>Презентация PowerPoint</vt:lpstr>
      <vt:lpstr>Почему речь пойдет о том, как стать предпринимателем ?</vt:lpstr>
      <vt:lpstr>Ведь вы же все предприниматели</vt:lpstr>
      <vt:lpstr>Фин. Модели участников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поможет вам вернуться в реальность?</vt:lpstr>
      <vt:lpstr>Финансовая модель</vt:lpstr>
      <vt:lpstr>Постоянные расходы 525 000 рублей</vt:lpstr>
      <vt:lpstr>Переменные расходы 42 000 рублей</vt:lpstr>
      <vt:lpstr>Показатели рентабельности Выручка 600 000  Себестоимость 240 000 Валовая Прибыль 360 000</vt:lpstr>
      <vt:lpstr>Итоговый документ</vt:lpstr>
      <vt:lpstr>Презентация PowerPoint</vt:lpstr>
      <vt:lpstr>Боль нужно скрыть</vt:lpstr>
      <vt:lpstr>Почему это повлияет на увеличение вашего дохода?</vt:lpstr>
      <vt:lpstr>Невозможно повлиять на результат пока ты живешь в иллюзии</vt:lpstr>
      <vt:lpstr>Презентация PowerPoint</vt:lpstr>
      <vt:lpstr>ВЫ ГОТОВЫ ПРОДАЛЖАТЬ ЖИТЬ В ПОДОБНОЙ ИЛЛЮЗИИ ИЛИ ГОТОВЫ ЧТО-ТО МЕНЯТЬ ?</vt:lpstr>
      <vt:lpstr>Оставить как есть и говорить что у меня работает БУХГАЛТЕР, фин. учет я веду, это стоит копейки и прочую Х…</vt:lpstr>
      <vt:lpstr>Либо, погрузиться в реальность и реально начать что-то менять</vt:lpstr>
      <vt:lpstr>Из недавнего выступления пример</vt:lpstr>
      <vt:lpstr>Что нужно сделать чтобы увеличить прибыль в бизнесе?</vt:lpstr>
      <vt:lpstr>Меняем средний чек с 15000 до 25000 и Количество заказов с 40 до 60</vt:lpstr>
      <vt:lpstr>Итоговый документ</vt:lpstr>
      <vt:lpstr>+477 000 дельта</vt:lpstr>
      <vt:lpstr>Что происходит с предпринимателями после взаимодействия со мной ?</vt:lpstr>
      <vt:lpstr>Шаблон финансовой модели можно получить в моей группе ВК бесплатно!</vt:lpstr>
      <vt:lpstr>Антон Кальянов  Челябинск, Весь спектр инженерных изысканий (геология, экология, геофизика и т.д.) кадастровых и геодезических работ.</vt:lpstr>
      <vt:lpstr>Сам посчитал получилось -64000</vt:lpstr>
      <vt:lpstr>Посчитали вместе</vt:lpstr>
      <vt:lpstr>Презентация PowerPoint</vt:lpstr>
      <vt:lpstr>Презентация PowerPoint</vt:lpstr>
      <vt:lpstr>Презентация PowerPoint</vt:lpstr>
      <vt:lpstr>До этого учел 2 раза Геодезиста и рекламу</vt:lpstr>
      <vt:lpstr>Сказал что можно роялти в 25000 убрать и ничего не произойдет</vt:lpstr>
      <vt:lpstr>Презентация PowerPoint</vt:lpstr>
      <vt:lpstr>Можно делать сделок не 8,2 а 12 если чуть чуть поднапрячься</vt:lpstr>
      <vt:lpstr>А средний чек с 36104 увеличить до 39000</vt:lpstr>
      <vt:lpstr>Презентация PowerPoint</vt:lpstr>
      <vt:lpstr>Презентация PowerPoint</vt:lpstr>
      <vt:lpstr>Приятней картина???</vt:lpstr>
      <vt:lpstr>Пошли дальше</vt:lpstr>
      <vt:lpstr>Физ. Лица и Юр. Лица по работе одно и тоже но чек 5000 и 80000 соответственно</vt:lpstr>
      <vt:lpstr>Презентация PowerPoint</vt:lpstr>
      <vt:lpstr>Презентация PowerPoint</vt:lpstr>
      <vt:lpstr>Мероприятия </vt:lpstr>
      <vt:lpstr>Иван Иванов  Г. Санкт-Петербург Интернет магазин Продажа чемоданов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Ну как? Круто?</vt:lpstr>
      <vt:lpstr>Задайте себе честно вопрос</vt:lpstr>
      <vt:lpstr>Кто кого имеет? ты бизнес или он тебя?</vt:lpstr>
      <vt:lpstr>Хочешь ли ты стать реально предпринимателем?</vt:lpstr>
      <vt:lpstr>Презентация PowerPoint</vt:lpstr>
      <vt:lpstr>Над чем работать?</vt:lpstr>
      <vt:lpstr>Основная задача, над который нужно работать — максимальное увеличение личного дохода собственника и высвобождения его личного времени.</vt:lpstr>
      <vt:lpstr>Работа основанная на цифрах и показателях повышает вероятность увеличения прибыли и высвобождения личного времени собственника в десятки раз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скрывается за показателями</vt:lpstr>
      <vt:lpstr>Эрик Шамгунов</vt:lpstr>
      <vt:lpstr>Эрик Шамгунов</vt:lpstr>
      <vt:lpstr>Что скрывается за 70 часовой рабочей неделей?</vt:lpstr>
      <vt:lpstr>Нет в семье, жена пилит, деньги тоже не понятно как… Дети его не узнают…</vt:lpstr>
      <vt:lpstr>Жизнь — Война</vt:lpstr>
      <vt:lpstr>Есть ли у вас в окружении люди, у которых такие же страдания?</vt:lpstr>
      <vt:lpstr>Какую работу мы проделали с Эриком?</vt:lpstr>
      <vt:lpstr>Презентация PowerPoint</vt:lpstr>
      <vt:lpstr>Презентация PowerPoint</vt:lpstr>
      <vt:lpstr>К сожалению время выступления ограничено и я не коснулся управленческого учета</vt:lpstr>
      <vt:lpstr>Скажу лишь, что он необходим для осознанности реальности бизнеса</vt:lpstr>
      <vt:lpstr>Ваши вопросы?</vt:lpstr>
      <vt:lpstr>Можете написать мне в вотсап +7 (912) 21-000-57 Николай Ившин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Microsoft Office</cp:lastModifiedBy>
  <cp:revision>44</cp:revision>
  <dcterms:modified xsi:type="dcterms:W3CDTF">2019-11-11T08:26:15Z</dcterms:modified>
</cp:coreProperties>
</file>